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74" r:id="rId3"/>
    <p:sldId id="275" r:id="rId4"/>
    <p:sldId id="277" r:id="rId5"/>
    <p:sldId id="279" r:id="rId6"/>
    <p:sldId id="278" r:id="rId7"/>
    <p:sldId id="263" r:id="rId8"/>
    <p:sldId id="280" r:id="rId9"/>
    <p:sldId id="281" r:id="rId10"/>
    <p:sldId id="282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EB0DA-5BAB-41AC-AA03-BD6FD93244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346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E07C03F-5BA1-4218-BD9D-B18243D2067A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73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4C6875-1523-4821-AEF0-DD1E6BA7174A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716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2ECAFC-C56E-4864-B945-03FA73E29AC8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563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7487917-6498-4837-AC7B-B465C954561A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42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A96ACF6-6866-4561-8865-F2E6A96C3F3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631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A96ACF6-6866-4561-8865-F2E6A96C3F3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12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A96ACF6-6866-4561-8865-F2E6A96C3F3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576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4C6875-1523-4821-AEF0-DD1E6BA7174A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029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4C6875-1523-4821-AEF0-DD1E6BA7174A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51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4C6875-1523-4821-AEF0-DD1E6BA7174A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8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360D-6D96-4E0B-A391-FC859BA553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33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806A0-47E5-4ECE-BA68-CD701A2F46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30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1A3D2-03EB-480B-B6B7-9A6A227515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464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A5C14-3752-4791-9F6F-F8E22AD4D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83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DA3CA-606A-4853-837F-3C55A98C62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40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52028-C33D-4A28-B060-94DD1E04B7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25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8B19C-2CDB-491E-AA08-2DD73F7CB4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58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38B3E-150E-452F-82FC-B0DEE9B089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97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9B80B-EAE9-4726-9BC5-52CB69844D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42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DF573-7269-4940-87F8-8BDEEEE7DE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162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84162-F039-49D5-8AFF-C5508C38A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60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013A6C6-B4EA-4B3E-BBCD-02F20EEF27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981200"/>
            <a:ext cx="9144000" cy="4876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648200"/>
            <a:ext cx="3810000" cy="211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 descr="495644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572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1916668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BÀI 12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0" y="2328208"/>
            <a:ext cx="388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KIỂU XÂU</a:t>
            </a:r>
          </a:p>
          <a:p>
            <a:pPr algn="ctr"/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tpag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81000" y="1271587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latin typeface=".VnBodoniH" pitchFamily="34" charset="0"/>
              </a:rPr>
              <a:t>5</a:t>
            </a:r>
            <a:endParaRPr lang="en-US" altLang="en-US" sz="2400" dirty="0">
              <a:latin typeface=".VnBodoniH" pitchFamily="34" charset="0"/>
            </a:endParaRP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6200" y="304800"/>
            <a:ext cx="563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38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kumimoji="0" lang="en-US" sz="32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Một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ví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dụ</a:t>
            </a:r>
            <a:endParaRPr kumimoji="0" lang="en-US" sz="32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7772400" cy="769441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xâu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kí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Đếm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trong xâu có bao nhiêu kí tự số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2025402"/>
            <a:ext cx="6248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#include &lt;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iostream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namespace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std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include &lt;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string.h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main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 char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s[50]; int demkt =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&lt;&lt;"nhap xau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ki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:"&lt;&lt;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cin.getline(s,50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(int i=0; i &lt; strlen(s);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++)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if (s[i] &gt;='0' and s[i]&lt;='9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')  </a:t>
            </a:r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demkt=demkt+1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cout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&lt;&lt; "So ki tu a la " &lt;&lt; demkt &lt;&lt; endl ;}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84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tpag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81000" y="304800"/>
            <a:ext cx="845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913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all" normalizeH="0" baseline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1. Khái niệm</a:t>
            </a:r>
            <a:endParaRPr kumimoji="0" lang="en-US" sz="1800" b="1" i="0" u="none" strike="noStrike" cap="all" normalizeH="0" baseline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228600" y="2667000"/>
            <a:ext cx="495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38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Ví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dụ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: Cho </a:t>
            </a:r>
            <a:r>
              <a:rPr kumimoji="0" lang="en-US" sz="2400" b="1" i="0" u="none" strike="noStrike" cap="none" normalizeH="0" baseline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b="1" i="0" u="none" strike="noStrike" cap="none" normalizeH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A="Tin Hoc"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913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cs typeface="Arial" pitchFamily="34" charset="0"/>
              </a:rPr>
              <a:t>A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000921"/>
              </p:ext>
            </p:extLst>
          </p:nvPr>
        </p:nvGraphicFramePr>
        <p:xfrm>
          <a:off x="1905000" y="3260725"/>
          <a:ext cx="6096000" cy="5334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4FD1FF"/>
                        </a:gs>
                        <a:gs pos="50000">
                          <a:schemeClr val="bg1"/>
                        </a:gs>
                        <a:gs pos="100000">
                          <a:srgbClr val="4FD1FF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5376863" y="3262313"/>
            <a:ext cx="871537" cy="533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50000">
                <a:schemeClr val="bg1"/>
              </a:gs>
              <a:gs pos="100000">
                <a:srgbClr val="FF3399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en-US" altLang="en-US">
                <a:latin typeface=".VnClarendonH" panose="020B7200000000000000" pitchFamily="34" charset="0"/>
              </a:rPr>
              <a:t>H</a:t>
            </a:r>
          </a:p>
        </p:txBody>
      </p:sp>
      <p:graphicFrame>
        <p:nvGraphicFramePr>
          <p:cNvPr id="16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263028"/>
              </p:ext>
            </p:extLst>
          </p:nvPr>
        </p:nvGraphicFramePr>
        <p:xfrm>
          <a:off x="1905000" y="3886200"/>
          <a:ext cx="6096000" cy="5334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15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99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715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995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7153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ClarendonH" panose="020B7200000000000000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ClarendonH" panose="020B7200000000000000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ClarendonH" panose="020B7200000000000000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vi-VN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ClarendonH" panose="020B7200000000000000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ClarendonH" panose="020B7200000000000000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ClarendonH" panose="020B7200000000000000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57BE989-8EDC-427B-AAC1-1C5F2DC81D25}"/>
              </a:ext>
            </a:extLst>
          </p:cNvPr>
          <p:cNvSpPr txBox="1"/>
          <p:nvPr/>
        </p:nvSpPr>
        <p:spPr>
          <a:xfrm>
            <a:off x="198121" y="1032808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Xâu là dãy các kí tự trong bộ mã ASCII.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kí tự được gọi là một phần tử của xâu, số lượng kí tự trong 1 xâu được gọi là độ dài xâu.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Xâu có độ dài bằng 0 gọi là xâu 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rỗng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DB642E01-5A7E-436C-BB5A-7BD07D59FC82}"/>
              </a:ext>
            </a:extLst>
          </p:cNvPr>
          <p:cNvSpPr txBox="1"/>
          <p:nvPr/>
        </p:nvSpPr>
        <p:spPr>
          <a:xfrm>
            <a:off x="228600" y="4343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Có thể xem xâu như là mảng một chiều, mỗi phần tử là một kí tự. Các kí tự của xâu được đánh số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bắt đầu bằng 1.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609600" y="5181600"/>
            <a:ext cx="7676072" cy="102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Khi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tham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chiếu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đến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kí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tự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thứ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i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của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ta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viết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A[i]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.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	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Ví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dụ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: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A[5]=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’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H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’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Arial" pitchFamily="34" charset="0"/>
              </a:rPr>
              <a:t>;	A[4]=‘  ’;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069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0" grpId="0" animBg="1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tpag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228600"/>
            <a:ext cx="9906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913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all" normalizeH="0" baseline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2. Khai báo</a:t>
            </a:r>
            <a:endParaRPr kumimoji="0" lang="en-US" sz="1800" b="1" i="0" u="none" strike="noStrike" cap="all" normalizeH="0" baseline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60ADAA4F-817F-4A70-957F-3C1086B25195}"/>
              </a:ext>
            </a:extLst>
          </p:cNvPr>
          <p:cNvSpPr txBox="1">
            <a:spLocks/>
          </p:cNvSpPr>
          <p:nvPr/>
        </p:nvSpPr>
        <p:spPr>
          <a:xfrm>
            <a:off x="342900" y="998484"/>
            <a:ext cx="8039100" cy="230515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Cú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FontTx/>
              <a:buNone/>
            </a:pPr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char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>
              <a:buFontTx/>
              <a:buNone/>
            </a:pP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3399" y="3587530"/>
            <a:ext cx="8001001" cy="64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Ví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dụ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char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hoten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[25]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04812" y="4691231"/>
            <a:ext cx="8153400" cy="132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2400" b="1" i="1" u="sng" dirty="0" err="1">
                <a:solidFill>
                  <a:srgbClr val="FF3300"/>
                </a:solidFill>
                <a:latin typeface="Times New Roman" pitchFamily="18" charset="0"/>
                <a:cs typeface="Arial" pitchFamily="34" charset="0"/>
                <a:sym typeface="Wingdings" pitchFamily="2" charset="2"/>
              </a:rPr>
              <a:t>Lưu</a:t>
            </a:r>
            <a:r>
              <a:rPr lang="en-US" sz="2400" b="1" i="1" u="sng" dirty="0">
                <a:solidFill>
                  <a:srgbClr val="FF3300"/>
                </a:solidFill>
                <a:latin typeface="Times New Roman" pitchFamily="18" charset="0"/>
                <a:cs typeface="Arial" pitchFamily="34" charset="0"/>
                <a:sym typeface="Wingdings" pitchFamily="2" charset="2"/>
              </a:rPr>
              <a:t> ý: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Khi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khai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báo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có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thể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bỏ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qua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phần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khai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báo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[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độ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dài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]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khi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đó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độ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dài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lớn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nhất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của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sẽ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nhận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giá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trị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là</a:t>
            </a: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255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</a:p>
          <a:p>
            <a:pPr lvl="0"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hoten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[ ]; 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hoten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255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05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891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913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kumimoji="0" lang="en-US" sz="32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NHẬP</a:t>
            </a:r>
            <a:r>
              <a:rPr kumimoji="0" lang="en-US" sz="3200" b="1" i="0" u="none" strike="noStrike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XÂU</a:t>
            </a:r>
            <a:endParaRPr kumimoji="0" lang="en-US" sz="18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8382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xâu,độ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r>
              <a:rPr lang="en-US" sz="2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296412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u="sng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u="sng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char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hoten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[30];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Nhap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ho ten :";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(hoten,30);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&lt;&lt;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hoten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&lt;&lt;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}</a:t>
            </a:r>
          </a:p>
        </p:txBody>
      </p:sp>
      <p:sp>
        <p:nvSpPr>
          <p:cNvPr id="5" name="Rectangle 4"/>
          <p:cNvSpPr/>
          <p:nvPr/>
        </p:nvSpPr>
        <p:spPr>
          <a:xfrm>
            <a:off x="319086" y="4796135"/>
            <a:ext cx="83677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Cú pháp:   </a:t>
            </a:r>
            <a:r>
              <a:rPr lang="en-US" sz="2400" b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char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tên biến xâu</a:t>
            </a:r>
            <a:r>
              <a:rPr lang="en-US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[độ dài xâu]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xâu kí tự</a:t>
            </a:r>
            <a:r>
              <a:rPr lang="en-US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;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4038600"/>
            <a:ext cx="8915400" cy="5847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913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4. KHỞI</a:t>
            </a:r>
            <a:r>
              <a:rPr kumimoji="0" lang="en-US" sz="3200" b="1" i="0" u="none" strike="noStrike" cap="all" normalizeH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TẠO XÂU</a:t>
            </a:r>
            <a:endParaRPr kumimoji="0" lang="en-US" sz="18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5481935"/>
            <a:ext cx="6091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</a:pPr>
            <a:r>
              <a:rPr lang="en-US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VD: char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monhoc[30] =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"NNLT C++"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17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8915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ts val="1913"/>
              </a:spcBef>
              <a:spcAft>
                <a:spcPts val="500"/>
              </a:spcAft>
            </a:pPr>
            <a:r>
              <a:rPr kumimoji="0" lang="en-US" sz="32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5.</a:t>
            </a:r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Các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thao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tác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xử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lí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xâu</a:t>
            </a:r>
            <a:endParaRPr kumimoji="0" lang="en-US" sz="32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065" y="7620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strcat(xau1, xau2);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 smtClean="0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	char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ho[20]="le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van "; 	char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ten[20]="tam";</a:t>
            </a:r>
          </a:p>
          <a:p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strcat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(ho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ten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 ho 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→le van tam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19050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strncat(xau1, xau2,n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s[20] = "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"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t[] = "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chua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strncat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(s, t, 3)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 s 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345954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strcmp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S1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S2 );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S1=S2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; trả về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S1&gt;S2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; trả về -1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S1&lt;S2</a:t>
            </a: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 s1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[ ] 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 "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char 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s2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[ ] 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 "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kq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strcmp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 s1 , s2 ); 	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kq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4983540"/>
            <a:ext cx="784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strcpy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t) ;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: char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ho[20];</a:t>
            </a:r>
          </a:p>
          <a:p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ten[20]="le van tam";</a:t>
            </a:r>
          </a:p>
          <a:p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strcpy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(ho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ten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 ho 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le van tam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55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7620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strncpy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(s, t, n) ;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'\0'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n-NO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 dụ: char ho[20</a:t>
            </a:r>
            <a:r>
              <a:rPr lang="nn-NO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nn-NO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char </a:t>
            </a:r>
            <a:r>
              <a:rPr lang="nn-NO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ten[20]="le van tam";</a:t>
            </a:r>
          </a:p>
          <a:p>
            <a:r>
              <a:rPr lang="nn-NO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nn-NO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strncpy</a:t>
            </a:r>
            <a:r>
              <a:rPr lang="nn-NO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(ho,ten,6</a:t>
            </a:r>
            <a:r>
              <a:rPr lang="nn-NO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nn-NO" sz="240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ho[7] </a:t>
            </a:r>
            <a:r>
              <a:rPr lang="nn-NO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= '\0' ; cout  &lt;&lt; ho &lt;&lt;</a:t>
            </a:r>
            <a:r>
              <a:rPr lang="nn-NO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endl;</a:t>
            </a:r>
            <a:r>
              <a:rPr lang="nn-NO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 le van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27432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strupr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(s);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s[20] = "tin hoc" ;</a:t>
            </a:r>
          </a:p>
          <a:p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strupr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(s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);  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&lt;&lt;s&lt;&lt;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nn-NO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 TIN HOC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39624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strlwr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(s);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s[20] =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“HOC C++" 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strlwr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(s);  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&lt;&lt;s&lt;&lt;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nn-NO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 hoc c++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5257800"/>
            <a:ext cx="861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(s) ;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char s[10] = "Ha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" ;</a:t>
            </a:r>
          </a:p>
          <a:p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24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US" sz="24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(s) </a:t>
            </a: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nn-NO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n-NO" sz="24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nn-NO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nn-NO" sz="24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# include &lt;string.h&gt; đặt sau using namespace std;</a:t>
            </a:r>
            <a:endParaRPr lang="en-US" sz="2400" dirty="0" smtClean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55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tpag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04800" y="1219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latin typeface=".VnBodoniH" pitchFamily="34" charset="0"/>
              </a:rPr>
              <a:t>1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124200" y="28194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6200" y="304800"/>
            <a:ext cx="563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38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kumimoji="0" lang="en-US" sz="32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Một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ví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dụ</a:t>
            </a:r>
            <a:endParaRPr kumimoji="0" lang="en-US" sz="32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8229600" cy="46166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Nhập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vào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xâu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kí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in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ra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màn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hình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xâu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nào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dài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hơn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6200" y="1828800"/>
            <a:ext cx="3429000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FD1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24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Ý NGHĨA </a:t>
            </a:r>
            <a:r>
              <a:rPr kumimoji="0" lang="en-US" sz="2400" b="1" i="0" u="none" strike="noStrike" cap="none" normalizeH="0" baseline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BƯỚC: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191000" y="1828800"/>
            <a:ext cx="4648200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FD1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rPr>
              <a:t>THỂ HIỆN BẰNG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rPr>
              <a:t>C++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42452" y="3352800"/>
            <a:ext cx="259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1. 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Khai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báo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7200" y="3962400"/>
            <a:ext cx="259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2. 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Nhập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00" y="4811486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Xử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lí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và</a:t>
            </a:r>
            <a:r>
              <a:rPr kumimoji="0" lang="en-US" sz="2400" b="1" i="1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xuất</a:t>
            </a:r>
            <a:r>
              <a:rPr kumimoji="0" lang="en-US" sz="2400" b="1" i="1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kết</a:t>
            </a:r>
            <a:r>
              <a:rPr kumimoji="0" lang="en-US" sz="2400" b="1" i="1" u="none" strike="noStrike" cap="none" normalizeH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quả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95368" y="2209800"/>
            <a:ext cx="4572000" cy="44935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iostream&gt;</a:t>
            </a:r>
          </a:p>
          <a:p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using namespace std;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string.h&gt;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main ()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{ 	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char  s1[30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char  s2[30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:";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 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(s1,30);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&lt;&lt; "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:";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	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cin.getline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(s2,30);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if (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(s1)&gt;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(s2))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&lt;&lt;s1&lt;&lt;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	else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&lt;&lt;s2&lt;&lt;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9223" grpId="0" animBg="1"/>
      <p:bldP spid="3" grpId="0" animBg="1"/>
      <p:bldP spid="4" grpId="0" animBg="1"/>
      <p:bldP spid="5" grpId="0" animBg="1"/>
      <p:bldP spid="6" grpId="0"/>
      <p:bldP spid="7" grpId="0"/>
      <p:bldP spid="8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tpag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04800" y="1219200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dirty="0" smtClean="0">
                <a:latin typeface=".VnBodoniH" pitchFamily="34" charset="0"/>
              </a:rPr>
              <a:t>2</a:t>
            </a:r>
            <a:endParaRPr lang="en-US" altLang="en-US" sz="2400" dirty="0">
              <a:latin typeface=".VnBodoniH" pitchFamily="34" charset="0"/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124200" y="2819400"/>
            <a:ext cx="0" cy="3505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6200" y="304800"/>
            <a:ext cx="563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38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kumimoji="0" lang="en-US" sz="32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Một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ví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dụ</a:t>
            </a:r>
            <a:endParaRPr kumimoji="0" lang="en-US" sz="32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7772400" cy="461665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xâu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kí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xâu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6200" y="1828800"/>
            <a:ext cx="3429000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FD1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24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Ý NGHĨA </a:t>
            </a:r>
            <a:r>
              <a:rPr kumimoji="0" lang="en-US" sz="2400" b="1" i="0" u="none" strike="noStrike" cap="none" normalizeH="0" baseline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rPr>
              <a:t>CÁC</a:t>
            </a:r>
            <a:r>
              <a:rPr lang="en-US" sz="2400" b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BƯỚC: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191000" y="1828800"/>
            <a:ext cx="4648200" cy="46166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4FD1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rPr>
              <a:t>THỂ HIỆN BẰNG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pitchFamily="34" charset="0"/>
                <a:cs typeface="Arial" pitchFamily="34" charset="0"/>
              </a:rPr>
              <a:t>C++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42452" y="3200400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1. 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Khai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báo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,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biến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đếm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kt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7200" y="3962400"/>
            <a:ext cx="259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2. 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Nhập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00" y="4343400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3. 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Cho for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chạy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đến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hết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xâu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03639" y="2346573"/>
            <a:ext cx="538316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#include &lt;iostream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namespace std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include &lt;string.h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int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main ()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{char s[50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];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demkt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= 0;</a:t>
            </a:r>
          </a:p>
          <a:p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&lt;&lt;"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nhap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xau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:"&lt;&lt;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cin.getline(s,50)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for (</a:t>
            </a:r>
            <a:r>
              <a:rPr lang="en-US" sz="220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i=1;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 &lt;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(s); i++) 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if (s[i] =='a</a:t>
            </a:r>
            <a:r>
              <a:rPr lang="en-US" sz="2200">
                <a:latin typeface="Times New Roman" pitchFamily="18" charset="0"/>
                <a:cs typeface="Times New Roman" pitchFamily="18" charset="0"/>
              </a:rPr>
              <a:t>') 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   demkt=demkt+1;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&lt;&lt; "So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 la " &lt;&lt;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demkt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&lt;&lt;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endl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;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57200" y="5181600"/>
            <a:ext cx="2590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24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kiểm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tra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đk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,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đếm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và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xuất</a:t>
            </a:r>
            <a:r>
              <a:rPr lang="en-US" sz="2400" b="1" i="1" dirty="0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rgbClr val="0000FF"/>
                </a:solidFill>
                <a:latin typeface="Times New Roman" pitchFamily="18" charset="0"/>
                <a:cs typeface="Arial" pitchFamily="34" charset="0"/>
              </a:rPr>
              <a:t>kq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345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9223" grpId="0" animBg="1"/>
      <p:bldP spid="3" grpId="0" animBg="1"/>
      <p:bldP spid="4" grpId="0" animBg="1"/>
      <p:bldP spid="5" grpId="0" animBg="1"/>
      <p:bldP spid="6" grpId="0"/>
      <p:bldP spid="7" grpId="0"/>
      <p:bldP spid="8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page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tpage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81000" y="1271587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 smtClean="0">
                <a:latin typeface=".VnBodoniH" pitchFamily="34" charset="0"/>
              </a:rPr>
              <a:t>3</a:t>
            </a:r>
            <a:endParaRPr lang="en-US" altLang="en-US" sz="2400" dirty="0">
              <a:latin typeface=".VnBodoniH" pitchFamily="34" charset="0"/>
            </a:endParaRP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76200" y="304800"/>
            <a:ext cx="563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40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438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kumimoji="0" lang="en-US" sz="32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Một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ví</a:t>
            </a:r>
            <a:r>
              <a:rPr kumimoji="0" lang="en-US" sz="3200" b="1" i="0" u="none" strike="noStrike" cap="all" normalizeH="0" baseline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200" b="1" i="0" u="none" strike="noStrike" cap="all" normalizeH="0" baseline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dụ</a:t>
            </a:r>
            <a:endParaRPr kumimoji="0" lang="en-US" sz="3200" b="1" i="0" u="none" strike="noStrike" cap="all" normalizeH="0" baseline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7772400" cy="2062103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xâu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kí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s1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và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xâu s2=" troi hom nay se mua".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Nối xâu s2 vào sau xâu s1 rồi xuất kết quả 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nhập xâu s1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khởi tạo s2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aseline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hàm nối xâu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xuất xâu s1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838200" y="3733561"/>
            <a:ext cx="7772400" cy="2316019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50000">
                <a:srgbClr val="FFFFFF"/>
              </a:gs>
              <a:gs pos="100000">
                <a:srgbClr val="99CC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D0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E0C0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eaLnBrk="1" hangingPunct="1">
              <a:spcBef>
                <a:spcPts val="1200"/>
              </a:spcBef>
              <a:spcAft>
                <a:spcPts val="500"/>
              </a:spcAft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Nhập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vào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xâu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kí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tự</a:t>
            </a:r>
            <a:r>
              <a:rPr kumimoji="0" lang="en-US" sz="24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</a:t>
            </a:r>
            <a:r>
              <a:rPr kumimoji="0" lang="en-US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/>
              <a:t>Viết chương trình đảo ngược thứ tự các từ có trong chuỗi</a:t>
            </a:r>
            <a:r>
              <a:rPr kumimoji="0" lang="en-US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eaLnBrk="1" hangingPunct="1">
              <a:spcBef>
                <a:spcPts val="1200"/>
              </a:spcBef>
              <a:spcAft>
                <a:spcPts val="500"/>
              </a:spcAft>
            </a:pPr>
            <a:r>
              <a:rPr lang="en-US" sz="2000" baseline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nhập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xâu</a:t>
            </a:r>
          </a:p>
          <a:p>
            <a:pPr lvl="0" eaLnBrk="1" hangingPunct="1">
              <a:spcBef>
                <a:spcPts val="1200"/>
              </a:spcBef>
              <a:spcAft>
                <a:spcPts val="500"/>
              </a:spcAft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for lùi</a:t>
            </a:r>
          </a:p>
          <a:p>
            <a:pPr lvl="0" eaLnBrk="1" hangingPunct="1">
              <a:spcBef>
                <a:spcPts val="1200"/>
              </a:spcBef>
              <a:spcAft>
                <a:spcPts val="500"/>
              </a:spcAft>
            </a:pPr>
            <a:r>
              <a:rPr lang="en-US" sz="2000" baseline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Xuất phần</a:t>
            </a:r>
            <a:r>
              <a:rPr lang="en-US" sz="2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tử </a:t>
            </a:r>
            <a:r>
              <a:rPr lang="en-US" sz="2000" baseline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xâu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357187" y="3645693"/>
            <a:ext cx="457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latin typeface=".VnBodoniH" pitchFamily="34" charset="0"/>
              </a:rPr>
              <a:t>4</a:t>
            </a:r>
            <a:endParaRPr lang="en-US" altLang="en-US" sz="2400" dirty="0">
              <a:latin typeface=".VnBodoniH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739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3" grpId="0" animBg="1"/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1"/>
  <p:tag name="ISPRING_RESOURCE_PATHS_HASH_2" val="a79ec116637d93dfbc9db9bd6339fbc3df1f322"/>
  <p:tag name="ISPRING_LMS_API_VERSION" val="SCORM 1.2"/>
  <p:tag name="ISPRING_ULTRA_SCORM_COURSE_ID" val="D3CD7DAA-29CE-4874-BFCE-3037FF388752"/>
  <p:tag name="ISPRING_CMI5_LAUNCH_METHOD" val="any window"/>
  <p:tag name="ISPRINGCLOUDFOLDERID" val="1"/>
  <p:tag name="ISPRINGONLINEFOLDERID" val="1"/>
  <p:tag name="ISPRING_CURRENT_PLAYER_ID" val="universal"/>
  <p:tag name="ISPRING_PROJECT_VERSION" val="9"/>
  <p:tag name="ISPRING_PROJECT_FOLDER_UPDATED" val="1"/>
  <p:tag name="ISPRING_FIRST_PUBLISH" val="1"/>
  <p:tag name="ISPRING_ULTRA_SCORM_SLIDE_COUNT" val="1"/>
  <p:tag name="ISPRING_SCORM_PASSING_SCORE" val="7.692308"/>
  <p:tag name="ISPRING_ULTRA_SCORM_COURCE_TITLE" val="Kiểu xâu_String"/>
  <p:tag name="ISPRING_ULTRA_SCORM_LESSON_TITLE" val="Kiểu xâu"/>
  <p:tag name="ISPRING_ULTRA_SCORM_DESCRIPTION" val="- Khai báo kiểu xâu trong pascal&#10;- Các thao tác với kiểu xâu&#10;- Một số hàm và thủ tục với kiểu xâu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  <p:tag name="ISPRING_PRESENTATION_TITLE" val="Kiểu xâu_String"/>
  <p:tag name="ISPRING_UUID" val="{96BCCDE1-A979-43FF-B8BE-B68B9ECC1CE1}"/>
  <p:tag name="ISPRING_RESOURCE_FOLDER" val="D:\Documents\bai12_fix\"/>
  <p:tag name="ISPRING_PRESENTATION_PATH" val="D:\Documents\bai12_fix.pptx"/>
  <p:tag name="ISPRING_SCREEN_RECS_UPDATED" val="D:\Documents\bai12_fix\"/>
  <p:tag name="MMPROD_NEXTUNIQUEID" val="10009"/>
  <p:tag name="FLASHSPRING_ZOOM_TAG" val="54"/>
  <p:tag name="ISPRING_PRESENTATION_INFO_2" val="&lt;?xml version=&quot;1.0&quot; encoding=&quot;UTF-8&quot; standalone=&quot;no&quot; ?&gt;&#10;&lt;presentation2&gt;&#10;&#10;  &lt;slides&gt;&#10;    &lt;slide id=&quot;{4B30A9F0-F437-4D67-85BD-6149084EEA8C}&quot; pptId=&quot;267&quot;/&gt;&#10;    &lt;slide id=&quot;{990049F2-2A75-4C90-A0B5-8A1E605FC548}&quot; pptId=&quot;258&quot;/&gt;&#10;    &lt;slide id=&quot;{F1D9CD6D-198B-4819-8EC6-4E23A7031DF4}&quot; pptId=&quot;259&quot;/&gt;&#10;    &lt;slide id=&quot;{C08235C2-C3C2-4B06-9002-0E170CB9A44A}&quot; pptId=&quot;260&quot;/&gt;&#10;    &lt;slide id=&quot;{66C59184-79E7-41CD-8738-3B2B043C6472}&quot; pptId=&quot;261&quot;/&gt;&#10;    &lt;slide id=&quot;{F5C59A7F-7980-4D97-BA1A-B799892BCB9F}&quot; pptId=&quot;262&quot;/&gt;&#10;    &lt;slide id=&quot;{B3328D66-37F7-400F-91CA-E90E2412854E}&quot; pptId=&quot;263&quot;/&gt;&#10;    &lt;slide id=&quot;{7623E368-6227-43FC-BA48-E21054603DB0}&quot; pptId=&quot;269&quot;/&gt;&#10;    &lt;slide id=&quot;{05630AF9-692A-4D3E-ADEF-592FB7F46CD0}&quot; pptId=&quot;266&quot;/&gt;&#10;    &lt;slide id=&quot;{4E760ED9-FD8C-4120-A106-31511369ABA2}&quot; pptId=&quot;270&quot;/&gt;&#10;    &lt;slide id=&quot;{582A5AD7-3F37-49D2-A3D6-DC86EC9CAFFC}&quot; pptId=&quot;264&quot;/&gt;&#10;    &lt;slide id=&quot;{0FDDA767-A24D-484C-9E11-B256DFDE2C4B}&quot; pptId=&quot;271&quot;/&gt;&#10;    &lt;slide id=&quot;{3FEC2D23-8524-439A-843B-4CE5B08E52CB}&quot; pptId=&quot;265&quot;/&gt;&#10;  &lt;/slides&gt;&#10;&#10;  &lt;narration&gt;&#10;    &lt;audioTracks/&gt;&#10;    &lt;videoTracks/&gt;&#10;  &lt;/narration&gt;&#10;&#10;&lt;/presentation2&gt;&#10;"/>
  <p:tag name="MMPROD_UIPERSISTENCEDATA" val="MMPROD_UIPERSISTENCEDATA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6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9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70&quot;/&gt;&lt;/object&gt;&lt;object type=&quot;3&quot; unique_id=&quot;10013&quot;&gt;&lt;property id=&quot;20148&quot; value=&quot;5&quot;/&gt;&lt;property id=&quot;20300&quot; value=&quot;Slide 11&quot;/&gt;&lt;property id=&quot;20307&quot; value=&quot;264&quot;/&gt;&lt;/object&gt;&lt;object type=&quot;3&quot; unique_id=&quot;10014&quot;&gt;&lt;property id=&quot;20148&quot; value=&quot;5&quot;/&gt;&lt;property id=&quot;20300&quot; value=&quot;Slide 12&quot;/&gt;&lt;property id=&quot;20307&quot; value=&quot;271&quot;/&gt;&lt;/object&gt;&lt;object type=&quot;3&quot; unique_id=&quot;10015&quot;&gt;&lt;property id=&quot;20148&quot; value=&quot;5&quot;/&gt;&lt;property id=&quot;20300&quot; value=&quot;Slide 13&quot;/&gt;&lt;property id=&quot;20307&quot; value=&quot;265&quot;/&gt;&lt;/object&gt;&lt;object type=&quot;3&quot; unique_id=&quot;10256&quot;&gt;&lt;property id=&quot;20148&quot; value=&quot;5&quot;/&gt;&lt;property id=&quot;20300&quot; value=&quot;Slide 14&quot;/&gt;&lt;property id=&quot;20307&quot; value=&quot;272&quot;/&gt;&lt;/object&gt;&lt;object type=&quot;3&quot; unique_id=&quot;10497&quot;&gt;&lt;property id=&quot;20148&quot; value=&quot;5&quot;/&gt;&lt;property id=&quot;20300&quot; value=&quot;Slide 15&quot;/&gt;&lt;property id=&quot;20307&quot; value=&quot;273&quot;/&gt;&lt;/object&gt;&lt;/object&gt;&lt;object type=&quot;8&quot; unique_id=&quot;10030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.358"/>
  <p:tag name="TIMING" val="|0.001|1.06|0.6|1.232|1.232|1.232"/>
  <p:tag name="ISPRING_SLIDE_ID_2" val="{B3328D66-37F7-400F-91CA-E90E2412854E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.358"/>
  <p:tag name="TIMING" val="|0.001|1.06|0.6|1.232|1.232|1.232"/>
  <p:tag name="ISPRING_SLIDE_ID_2" val="{B3328D66-37F7-400F-91CA-E90E2412854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17.376"/>
  <p:tag name="ISPRING_CUSTOM_TIMING_USED" val="1"/>
  <p:tag name="ISPRING_SLIDE_ID_2" val="{4B30A9F0-F437-4D67-85BD-6149084EEA8C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76.153"/>
  <p:tag name="TIMING" val="|4.765|5.651|7.861|1.703|2.671|2.581|12.73|12.73|12.73|12.73"/>
  <p:tag name="ISPRING_SLIDE_ID_2" val="{990049F2-2A75-4C90-A0B5-8A1E605FC548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38.221"/>
  <p:tag name="TIMING" val="|9.048|7.903|5.81|7.235"/>
  <p:tag name="ISPRING_SLIDE_ID_2" val="{F1D9CD6D-198B-4819-8EC6-4E23A7031DF4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QUIZ_SHAPES_ADDED" val="1"/>
  <p:tag name="ISPRING_CUSTOM_TIMING_USED" val="1"/>
  <p:tag name="GENSWF_ADVANCE_TIME" val="80.89"/>
  <p:tag name="TIMING" val="|6.493|10.994|8.204|13.027|9.152|5.89|9.03|1.721|5.586|4.354"/>
  <p:tag name="ISPRING_SLIDE_ID_2" val="{C08235C2-C3C2-4B06-9002-0E170CB9A44A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QUIZ_SHAPES_ADDED" val="1"/>
  <p:tag name="ISPRING_CUSTOM_TIMING_USED" val="1"/>
  <p:tag name="GENSWF_ADVANCE_TIME" val="80.89"/>
  <p:tag name="TIMING" val="|6.493|10.994|8.204|13.027|9.152|5.89|9.03|1.721|5.586|4.354"/>
  <p:tag name="ISPRING_SLIDE_ID_2" val="{C08235C2-C3C2-4B06-9002-0E170CB9A44A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QUIZ_SHAPES_ADDED" val="1"/>
  <p:tag name="ISPRING_CUSTOM_TIMING_USED" val="1"/>
  <p:tag name="GENSWF_ADVANCE_TIME" val="80.89"/>
  <p:tag name="TIMING" val="|6.493|10.994|8.204|13.027|9.152|5.89|9.03|1.721|5.586|4.354"/>
  <p:tag name="ISPRING_SLIDE_ID_2" val="{C08235C2-C3C2-4B06-9002-0E170CB9A44A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.358"/>
  <p:tag name="TIMING" val="|0.001|1.06|0.6|1.232|1.232|1.232"/>
  <p:tag name="ISPRING_SLIDE_ID_2" val="{B3328D66-37F7-400F-91CA-E90E2412854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.358"/>
  <p:tag name="TIMING" val="|0.001|1.06|0.6|1.232|1.232|1.232"/>
  <p:tag name="ISPRING_SLIDE_ID_2" val="{B3328D66-37F7-400F-91CA-E90E2412854E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873</Words>
  <Application>Microsoft Office PowerPoint</Application>
  <PresentationFormat>On-screen Show (4:3)</PresentationFormat>
  <Paragraphs>153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.VnBodoniH</vt:lpstr>
      <vt:lpstr>.VnClarendonH</vt:lpstr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PDP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Kiểu xâu_String</dc:title>
  <dc:creator>Soncan</dc:creator>
  <cp:lastModifiedBy>Minh1082QN</cp:lastModifiedBy>
  <cp:revision>231</cp:revision>
  <dcterms:created xsi:type="dcterms:W3CDTF">2007-04-05T06:41:08Z</dcterms:created>
  <dcterms:modified xsi:type="dcterms:W3CDTF">2022-03-03T10:05:46Z</dcterms:modified>
</cp:coreProperties>
</file>